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6" r:id="rId3"/>
    <p:sldId id="261" r:id="rId4"/>
    <p:sldId id="262" r:id="rId5"/>
    <p:sldId id="263" r:id="rId6"/>
    <p:sldId id="265" r:id="rId7"/>
    <p:sldId id="266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15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35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CF39A-E8F8-4849-95D6-FCD571D8F9AE}" type="datetimeFigureOut">
              <a:rPr lang="en-US" smtClean="0"/>
              <a:t>4/20/2018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D314E-8E9A-42E5-B67F-FF6BEC918E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6097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CF39A-E8F8-4849-95D6-FCD571D8F9AE}" type="datetimeFigureOut">
              <a:rPr lang="en-US" smtClean="0"/>
              <a:t>4/20/2018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D314E-8E9A-42E5-B67F-FF6BEC918E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0644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CF39A-E8F8-4849-95D6-FCD571D8F9AE}" type="datetimeFigureOut">
              <a:rPr lang="en-US" smtClean="0"/>
              <a:t>4/20/2018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D314E-8E9A-42E5-B67F-FF6BEC918E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1344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CF39A-E8F8-4849-95D6-FCD571D8F9AE}" type="datetimeFigureOut">
              <a:rPr lang="en-US" smtClean="0"/>
              <a:t>4/20/2018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D314E-8E9A-42E5-B67F-FF6BEC918E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3366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CF39A-E8F8-4849-95D6-FCD571D8F9AE}" type="datetimeFigureOut">
              <a:rPr lang="en-US" smtClean="0"/>
              <a:t>4/20/2018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D314E-8E9A-42E5-B67F-FF6BEC918E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8597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CF39A-E8F8-4849-95D6-FCD571D8F9AE}" type="datetimeFigureOut">
              <a:rPr lang="en-US" smtClean="0"/>
              <a:t>4/20/2018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D314E-8E9A-42E5-B67F-FF6BEC918E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752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CF39A-E8F8-4849-95D6-FCD571D8F9AE}" type="datetimeFigureOut">
              <a:rPr lang="en-US" smtClean="0"/>
              <a:t>4/20/2018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D314E-8E9A-42E5-B67F-FF6BEC918E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0215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CF39A-E8F8-4849-95D6-FCD571D8F9AE}" type="datetimeFigureOut">
              <a:rPr lang="en-US" smtClean="0"/>
              <a:t>4/20/2018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D314E-8E9A-42E5-B67F-FF6BEC918E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8617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CF39A-E8F8-4849-95D6-FCD571D8F9AE}" type="datetimeFigureOut">
              <a:rPr lang="en-US" smtClean="0"/>
              <a:t>4/20/2018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D314E-8E9A-42E5-B67F-FF6BEC918E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4976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CF39A-E8F8-4849-95D6-FCD571D8F9AE}" type="datetimeFigureOut">
              <a:rPr lang="en-US" smtClean="0"/>
              <a:t>4/20/2018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D314E-8E9A-42E5-B67F-FF6BEC918E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05579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CF39A-E8F8-4849-95D6-FCD571D8F9AE}" type="datetimeFigureOut">
              <a:rPr lang="en-US" smtClean="0"/>
              <a:t>4/20/2018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D314E-8E9A-42E5-B67F-FF6BEC918E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8861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BCF39A-E8F8-4849-95D6-FCD571D8F9AE}" type="datetimeFigureOut">
              <a:rPr lang="en-US" smtClean="0"/>
              <a:t>4/20/2018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5D314E-8E9A-42E5-B67F-FF6BEC918E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6677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rs.gov/statistics/soi-tax-stats-individual-income-tax-statistics-2015-zip-code-data-soi" TargetMode="External"/><Relationship Id="rId7" Type="http://schemas.openxmlformats.org/officeDocument/2006/relationships/hyperlink" Target="https://www.eia.gov/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unitedstateszipcodes.org/" TargetMode="External"/><Relationship Id="rId5" Type="http://schemas.openxmlformats.org/officeDocument/2006/relationships/hyperlink" Target="http://www.nber.org/data/zip-code-distance-database.html" TargetMode="External"/><Relationship Id="rId4" Type="http://schemas.openxmlformats.org/officeDocument/2006/relationships/hyperlink" Target="https://www.afdc.energy.gov/data_download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VanessaVanG/GW_Project1/blob/master/data_exploration_cleanup.ipynb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plot.ly/~VanessaVanG/0/ev-charging-stations-with-average-agi-by-zip-code-hover-for-average-agi/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plot.ly/~VanessaVanG/9/state-gasoline-taxes-and-fees-with-number-of-stations-and-connector-ports/" TargetMode="External"/><Relationship Id="rId4" Type="http://schemas.openxmlformats.org/officeDocument/2006/relationships/hyperlink" Target="https://plot.ly/~VanessaVanG/5/state-ev-incentives-with-number-of-stations-and-connector-ports/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054508" y="807576"/>
            <a:ext cx="10714703" cy="2820527"/>
          </a:xfrm>
          <a:solidFill>
            <a:srgbClr val="FFFFFF">
              <a:alpha val="85000"/>
            </a:srgbClr>
          </a:solidFill>
          <a:effectLst>
            <a:glow rad="736600">
              <a:schemeClr val="accent1">
                <a:lumMod val="20000"/>
                <a:lumOff val="80000"/>
                <a:alpha val="40000"/>
              </a:schemeClr>
            </a:glow>
            <a:softEdge rad="0"/>
          </a:effectLst>
        </p:spPr>
        <p:txBody>
          <a:bodyPr>
            <a:normAutofit fontScale="90000"/>
          </a:bodyPr>
          <a:lstStyle/>
          <a:p>
            <a:pPr algn="ctr"/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/>
              <a:t/>
            </a:r>
            <a:br>
              <a:rPr lang="en-US" b="1" dirty="0"/>
            </a:br>
            <a:r>
              <a:rPr lang="en-US" sz="6100" b="1" dirty="0"/>
              <a:t/>
            </a:r>
            <a:br>
              <a:rPr lang="en-US" sz="6100" b="1" dirty="0"/>
            </a:br>
            <a:r>
              <a:rPr lang="en-US" sz="6100" b="1" dirty="0" smtClean="0"/>
              <a:t>An Investigation into </a:t>
            </a:r>
            <a:br>
              <a:rPr lang="en-US" sz="6100" b="1" dirty="0" smtClean="0"/>
            </a:br>
            <a:r>
              <a:rPr lang="en-US" sz="6100" b="1" dirty="0" smtClean="0"/>
              <a:t>Electric Charging Stations</a:t>
            </a:r>
            <a:br>
              <a:rPr lang="en-US" sz="6100" b="1" dirty="0" smtClean="0"/>
            </a:br>
            <a:r>
              <a:rPr lang="en-US" b="1" dirty="0"/>
              <a:t/>
            </a:r>
            <a:br>
              <a:rPr lang="en-US" b="1" dirty="0"/>
            </a:br>
            <a:r>
              <a:rPr lang="en-US" b="1" dirty="0" smtClean="0"/>
              <a:t/>
            </a:r>
            <a:br>
              <a:rPr lang="en-US" b="1" dirty="0" smtClean="0"/>
            </a:br>
            <a:endParaRPr lang="en-US" b="1" dirty="0"/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1839860" y="4182141"/>
            <a:ext cx="9144000" cy="1655762"/>
          </a:xfrm>
          <a:prstGeom prst="rect">
            <a:avLst/>
          </a:prstGeom>
          <a:solidFill>
            <a:srgbClr val="FFFFFF">
              <a:alpha val="57000"/>
            </a:srgbClr>
          </a:solidFill>
          <a:effectLst>
            <a:glow>
              <a:schemeClr val="bg1">
                <a:alpha val="0"/>
              </a:schemeClr>
            </a:glow>
            <a:softEdge rad="76200"/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 smtClean="0"/>
              <a:t>Vanessa Van Gilder</a:t>
            </a:r>
          </a:p>
          <a:p>
            <a:pPr marL="0" indent="0" algn="ctr">
              <a:buNone/>
            </a:pPr>
            <a:r>
              <a:rPr lang="en-US" b="1" dirty="0" smtClean="0"/>
              <a:t>Sam Stone</a:t>
            </a:r>
          </a:p>
          <a:p>
            <a:pPr marL="0" indent="0" algn="ctr">
              <a:buNone/>
            </a:pPr>
            <a:r>
              <a:rPr lang="en-US" b="1" dirty="0" smtClean="0"/>
              <a:t>Esther Suh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6836689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7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5637" y="996489"/>
            <a:ext cx="11464415" cy="5079847"/>
          </a:xfrm>
          <a:solidFill>
            <a:srgbClr val="FFFFFF">
              <a:alpha val="55000"/>
            </a:srgbClr>
          </a:solidFill>
          <a:effectLst>
            <a:glow>
              <a:schemeClr val="bg1">
                <a:alpha val="0"/>
              </a:schemeClr>
            </a:glow>
            <a:softEdge rad="76200"/>
          </a:effectLst>
        </p:spPr>
        <p:txBody>
          <a:bodyPr>
            <a:normAutofit/>
          </a:bodyPr>
          <a:lstStyle/>
          <a:p>
            <a:pPr marL="800100" lvl="1" indent="-342900" algn="l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v"/>
            </a:pPr>
            <a:endParaRPr lang="en-US" sz="2400" dirty="0" smtClean="0"/>
          </a:p>
          <a:p>
            <a:pPr marL="800100" lvl="1" indent="-342900" algn="l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v"/>
            </a:pPr>
            <a:endParaRPr lang="en-US" sz="2400" dirty="0"/>
          </a:p>
          <a:p>
            <a:pPr marL="800100" lvl="1" indent="-342900" algn="l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v"/>
            </a:pPr>
            <a:r>
              <a:rPr lang="en-US" sz="2400" dirty="0" smtClean="0"/>
              <a:t>Do these three factors affect </a:t>
            </a:r>
            <a:r>
              <a:rPr lang="en-US" sz="2400" dirty="0"/>
              <a:t>the concentration and location of </a:t>
            </a:r>
            <a:r>
              <a:rPr lang="en-US" sz="2400" dirty="0" smtClean="0"/>
              <a:t>Electric Vehicle (EV) </a:t>
            </a:r>
            <a:r>
              <a:rPr lang="en-US" sz="2400" dirty="0"/>
              <a:t>charging </a:t>
            </a:r>
            <a:r>
              <a:rPr lang="en-US" sz="2400" dirty="0" smtClean="0"/>
              <a:t>stations?</a:t>
            </a:r>
          </a:p>
          <a:p>
            <a:pPr marL="1257300" lvl="2" indent="-342900" algn="l">
              <a:lnSpc>
                <a:spcPct val="200000"/>
              </a:lnSpc>
              <a:spcBef>
                <a:spcPts val="0"/>
              </a:spcBef>
              <a:buFont typeface="+mj-lt"/>
              <a:buAutoNum type="arabicParenR"/>
            </a:pPr>
            <a:r>
              <a:rPr lang="en-US" sz="2400" dirty="0" smtClean="0"/>
              <a:t>Average Adjusted Gross Income (AGI) by Zip Code</a:t>
            </a:r>
          </a:p>
          <a:p>
            <a:pPr marL="1257300" lvl="2" indent="-342900" algn="l">
              <a:lnSpc>
                <a:spcPct val="200000"/>
              </a:lnSpc>
              <a:spcBef>
                <a:spcPts val="0"/>
              </a:spcBef>
              <a:buFont typeface="+mj-lt"/>
              <a:buAutoNum type="arabicParenR"/>
            </a:pPr>
            <a:r>
              <a:rPr lang="en-US" sz="2400" dirty="0" smtClean="0"/>
              <a:t>State EV incentives</a:t>
            </a:r>
          </a:p>
          <a:p>
            <a:pPr marL="1257300" lvl="2" indent="-342900" algn="l">
              <a:lnSpc>
                <a:spcPct val="200000"/>
              </a:lnSpc>
              <a:spcBef>
                <a:spcPts val="0"/>
              </a:spcBef>
              <a:buFont typeface="+mj-lt"/>
              <a:buAutoNum type="arabicParenR"/>
            </a:pPr>
            <a:r>
              <a:rPr lang="en-US" sz="2400" dirty="0" smtClean="0"/>
              <a:t>State </a:t>
            </a:r>
            <a:r>
              <a:rPr lang="en-US" sz="2400" dirty="0"/>
              <a:t>G</a:t>
            </a:r>
            <a:r>
              <a:rPr lang="en-US" sz="2400" dirty="0" smtClean="0"/>
              <a:t>asoline </a:t>
            </a:r>
            <a:r>
              <a:rPr lang="en-US" sz="2400" dirty="0"/>
              <a:t>T</a:t>
            </a:r>
            <a:r>
              <a:rPr lang="en-US" sz="2400" dirty="0" smtClean="0"/>
              <a:t>axes</a:t>
            </a:r>
            <a:endParaRPr lang="en-US" dirty="0"/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5540915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5638" y="639097"/>
            <a:ext cx="11530894" cy="5845593"/>
          </a:xfrm>
          <a:solidFill>
            <a:srgbClr val="FFFFFF">
              <a:alpha val="55000"/>
            </a:srgbClr>
          </a:solidFill>
          <a:effectLst>
            <a:glow>
              <a:schemeClr val="bg1">
                <a:alpha val="0"/>
              </a:schemeClr>
            </a:glow>
            <a:softEdge rad="76200"/>
          </a:effectLst>
        </p:spPr>
        <p:txBody>
          <a:bodyPr>
            <a:normAutofit lnSpcReduction="10000"/>
          </a:bodyPr>
          <a:lstStyle/>
          <a:p>
            <a:pPr algn="l"/>
            <a:r>
              <a:rPr lang="en-US" dirty="0" smtClean="0"/>
              <a:t>					</a:t>
            </a:r>
            <a:r>
              <a:rPr lang="en-US" sz="3200" dirty="0" smtClean="0"/>
              <a:t>Data</a:t>
            </a:r>
            <a:endParaRPr lang="en-US" sz="3200" dirty="0"/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dirty="0" smtClean="0"/>
              <a:t>IRS Website – Average AGI: </a:t>
            </a:r>
          </a:p>
          <a:p>
            <a:pPr algn="l"/>
            <a:r>
              <a:rPr lang="en-US" dirty="0" smtClean="0">
                <a:hlinkClick r:id="rId3"/>
              </a:rPr>
              <a:t>https://www.irs.gov/statistics/soi-tax-stats-individual-income-tax-statistics-2015-zip-code-data-soi</a:t>
            </a:r>
            <a:endParaRPr lang="en-US" dirty="0" smtClean="0"/>
          </a:p>
          <a:p>
            <a:pPr marL="342900" indent="-342900" algn="l">
              <a:buFont typeface="Wingdings" panose="05000000000000000000" pitchFamily="2" charset="2"/>
              <a:buChar char="Ø"/>
            </a:pPr>
            <a:endParaRPr lang="en-US" dirty="0" smtClean="0"/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dirty="0" smtClean="0"/>
              <a:t>Alternative Fuels Data Center – Number of EV Charging Stations: </a:t>
            </a:r>
          </a:p>
          <a:p>
            <a:pPr algn="l"/>
            <a:r>
              <a:rPr lang="en-US" dirty="0" smtClean="0">
                <a:hlinkClick r:id="rId4"/>
              </a:rPr>
              <a:t>https://www.afdc.energy.gov/data_download</a:t>
            </a:r>
            <a:endParaRPr lang="en-US" dirty="0" smtClean="0"/>
          </a:p>
          <a:p>
            <a:pPr marL="342900" indent="-342900" algn="l">
              <a:buFont typeface="Wingdings" panose="05000000000000000000" pitchFamily="2" charset="2"/>
              <a:buChar char="Ø"/>
            </a:pPr>
            <a:endParaRPr lang="en-US" dirty="0" smtClean="0"/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dirty="0" smtClean="0"/>
              <a:t>National Bureau of Economic Research - Zip Code Distances: </a:t>
            </a:r>
            <a:r>
              <a:rPr lang="en-US" dirty="0" smtClean="0">
                <a:hlinkClick r:id="rId5"/>
              </a:rPr>
              <a:t>http://www.nber.org/data/zip-code-distance-database.html</a:t>
            </a:r>
            <a:endParaRPr lang="en-US" dirty="0" smtClean="0"/>
          </a:p>
          <a:p>
            <a:pPr marL="342900" indent="-342900" algn="l">
              <a:buFont typeface="Wingdings" panose="05000000000000000000" pitchFamily="2" charset="2"/>
              <a:buChar char="Ø"/>
            </a:pPr>
            <a:endParaRPr lang="en-US" dirty="0" smtClean="0"/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dirty="0" smtClean="0"/>
              <a:t>US Zip </a:t>
            </a:r>
            <a:r>
              <a:rPr lang="en-US" dirty="0"/>
              <a:t>Codes</a:t>
            </a:r>
            <a:r>
              <a:rPr lang="en-US" dirty="0" smtClean="0"/>
              <a:t>: </a:t>
            </a:r>
            <a:r>
              <a:rPr lang="en-US" dirty="0" smtClean="0">
                <a:hlinkClick r:id="rId6"/>
              </a:rPr>
              <a:t>https://www.unitedstateszipcodes.org/</a:t>
            </a:r>
            <a:endParaRPr lang="en-US" dirty="0" smtClean="0"/>
          </a:p>
          <a:p>
            <a:pPr marL="342900" indent="-342900" algn="l">
              <a:buFont typeface="Wingdings" panose="05000000000000000000" pitchFamily="2" charset="2"/>
              <a:buChar char="Ø"/>
            </a:pPr>
            <a:endParaRPr lang="en-US" dirty="0" smtClean="0"/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dirty="0" smtClean="0"/>
              <a:t>U.S. Energy Information Administration:</a:t>
            </a:r>
            <a:r>
              <a:rPr lang="en-US" dirty="0"/>
              <a:t> </a:t>
            </a:r>
            <a:r>
              <a:rPr lang="en-US" dirty="0" smtClean="0">
                <a:hlinkClick r:id="rId7"/>
              </a:rPr>
              <a:t> https://www.eia.gov/</a:t>
            </a:r>
            <a:endParaRPr lang="en-US" dirty="0" smtClean="0"/>
          </a:p>
          <a:p>
            <a:pPr marL="1257300" lvl="2" indent="-342900" algn="l">
              <a:buFont typeface="Courier New" panose="02070309020205020404" pitchFamily="49" charset="0"/>
              <a:buChar char="o"/>
            </a:pPr>
            <a:endParaRPr lang="en-US" dirty="0"/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364785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5638" y="639097"/>
            <a:ext cx="11454582" cy="5486401"/>
          </a:xfrm>
          <a:solidFill>
            <a:srgbClr val="FFFFFF">
              <a:alpha val="55000"/>
            </a:srgbClr>
          </a:solidFill>
          <a:effectLst>
            <a:glow>
              <a:schemeClr val="bg1">
                <a:alpha val="0"/>
              </a:schemeClr>
            </a:glow>
            <a:softEdge rad="76200"/>
          </a:effectLst>
        </p:spPr>
        <p:txBody>
          <a:bodyPr>
            <a:normAutofit/>
          </a:bodyPr>
          <a:lstStyle/>
          <a:p>
            <a:r>
              <a:rPr lang="en-US" sz="3500" b="1" u="sng" dirty="0" smtClean="0"/>
              <a:t>Data Exploration and Clean Up</a:t>
            </a:r>
            <a:endParaRPr lang="en-US" sz="3500" b="1" u="sng" dirty="0">
              <a:hlinkClick r:id="rId3"/>
            </a:endParaRPr>
          </a:p>
          <a:p>
            <a:r>
              <a:rPr lang="en-US" sz="2000" dirty="0" smtClean="0">
                <a:hlinkClick r:id="rId3"/>
              </a:rPr>
              <a:t>https://github.com/VanessaVanG/GW_Project1/blob/master/data_exploration_cleanup.ipynb</a:t>
            </a:r>
            <a:endParaRPr lang="en-US" sz="2000" dirty="0" smtClean="0"/>
          </a:p>
          <a:p>
            <a:pPr marL="800100" lvl="1" indent="-342900" algn="l">
              <a:buFont typeface="Courier New" panose="02070309020205020404" pitchFamily="49" charset="0"/>
              <a:buChar char="o"/>
            </a:pPr>
            <a:endParaRPr lang="en-US" dirty="0" smtClean="0"/>
          </a:p>
          <a:p>
            <a:pPr marL="800100" lvl="1" indent="-342900" algn="l">
              <a:buFont typeface="Courier New" panose="02070309020205020404" pitchFamily="49" charset="0"/>
              <a:buChar char="o"/>
            </a:pPr>
            <a:endParaRPr lang="en-US" dirty="0" smtClean="0"/>
          </a:p>
          <a:p>
            <a:pPr marL="800100" lvl="1" indent="-342900" algn="l">
              <a:buFont typeface="Courier New" panose="02070309020205020404" pitchFamily="49" charset="0"/>
              <a:buChar char="o"/>
            </a:pPr>
            <a:endParaRPr lang="en-US" dirty="0" smtClean="0"/>
          </a:p>
          <a:p>
            <a:pPr algn="l"/>
            <a:r>
              <a:rPr lang="en-US" dirty="0" smtClean="0"/>
              <a:t>		</a:t>
            </a:r>
            <a:endParaRPr lang="en-US" dirty="0"/>
          </a:p>
          <a:p>
            <a:endParaRPr lang="en-US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1436" y="1691640"/>
            <a:ext cx="8610304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9705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670" y="494950"/>
            <a:ext cx="11601974" cy="6090407"/>
          </a:xfrm>
          <a:solidFill>
            <a:srgbClr val="FFFFFF">
              <a:alpha val="55000"/>
            </a:srgbClr>
          </a:solidFill>
          <a:effectLst>
            <a:glow>
              <a:schemeClr val="bg1">
                <a:alpha val="0"/>
              </a:schemeClr>
            </a:glow>
            <a:softEdge rad="76200"/>
          </a:effectLst>
        </p:spPr>
        <p:txBody>
          <a:bodyPr>
            <a:normAutofit/>
          </a:bodyPr>
          <a:lstStyle/>
          <a:p>
            <a:endParaRPr lang="en-US" sz="3500" b="1" u="sng" dirty="0" smtClean="0"/>
          </a:p>
          <a:p>
            <a:r>
              <a:rPr lang="en-US" sz="3500" b="1" u="sng" dirty="0" smtClean="0"/>
              <a:t>MAPS </a:t>
            </a:r>
            <a:r>
              <a:rPr lang="en-US" sz="3500" b="1" u="sng" dirty="0" smtClean="0"/>
              <a:t>on Plot.ly</a:t>
            </a:r>
          </a:p>
          <a:p>
            <a:endParaRPr lang="en-US" b="1" u="sng" dirty="0" smtClean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 smtClean="0"/>
              <a:t>EV Charging Stations with Average AGI</a:t>
            </a:r>
          </a:p>
          <a:p>
            <a:pPr marL="800100" lvl="1" indent="-342900" algn="l">
              <a:buFont typeface="Wingdings" panose="05000000000000000000" pitchFamily="2" charset="2"/>
              <a:buChar char="§"/>
            </a:pPr>
            <a:r>
              <a:rPr lang="en-US" dirty="0" smtClean="0">
                <a:hlinkClick r:id="rId3"/>
              </a:rPr>
              <a:t>https://plot.ly/~VanessaVanG/0/ev-charging-stations-with-average-agi-by-zip-code-hover-for-average-agi/</a:t>
            </a:r>
            <a:endParaRPr lang="en-US" dirty="0" smtClean="0"/>
          </a:p>
          <a:p>
            <a:pPr algn="l"/>
            <a:endParaRPr lang="en-US" dirty="0" smtClean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 smtClean="0"/>
              <a:t>State Incentives with Number of EV Stations and Connector Ports</a:t>
            </a:r>
          </a:p>
          <a:p>
            <a:pPr marL="800100" lvl="1" indent="-342900" algn="l">
              <a:buFont typeface="Wingdings" panose="05000000000000000000" pitchFamily="2" charset="2"/>
              <a:buChar char="§"/>
            </a:pPr>
            <a:r>
              <a:rPr lang="en-US" dirty="0" smtClean="0">
                <a:hlinkClick r:id="rId4"/>
              </a:rPr>
              <a:t>https://plot.ly/~VanessaVanG/5/state-ev-incentives-with-number-of-stations-and-connector-ports/</a:t>
            </a:r>
            <a:endParaRPr lang="en-US" dirty="0" smtClean="0"/>
          </a:p>
          <a:p>
            <a:pPr algn="l"/>
            <a:endParaRPr lang="en-US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 smtClean="0"/>
              <a:t>State gasoline taxes and fees with Number of EV Stations and Connector Ports</a:t>
            </a:r>
          </a:p>
          <a:p>
            <a:pPr marL="800100" lvl="1" indent="-342900" algn="l">
              <a:buFont typeface="Wingdings" panose="05000000000000000000" pitchFamily="2" charset="2"/>
              <a:buChar char="§"/>
            </a:pPr>
            <a:r>
              <a:rPr lang="en-US" dirty="0" smtClean="0">
                <a:hlinkClick r:id="rId5"/>
              </a:rPr>
              <a:t>https://plot.ly/~VanessaVanG/9/state-gasoline-taxes-and-fees-with-number-of-stations-and-connector-ports</a:t>
            </a:r>
            <a:r>
              <a:rPr lang="en-US" dirty="0" smtClean="0">
                <a:hlinkClick r:id="rId5"/>
              </a:rPr>
              <a:t>/</a:t>
            </a:r>
            <a:endParaRPr lang="en-US" dirty="0" smtClean="0"/>
          </a:p>
          <a:p>
            <a:pPr marL="800100" lvl="1" indent="-342900" algn="l">
              <a:buFont typeface="Wingdings" panose="05000000000000000000" pitchFamily="2" charset="2"/>
              <a:buChar char="§"/>
            </a:pPr>
            <a:endParaRPr lang="en-US" dirty="0"/>
          </a:p>
          <a:p>
            <a:pPr lvl="1" algn="l"/>
            <a:endParaRPr lang="en-US" dirty="0" smtClean="0"/>
          </a:p>
          <a:p>
            <a:pPr lvl="1" algn="l"/>
            <a:endParaRPr lang="en-US" dirty="0" smtClean="0"/>
          </a:p>
          <a:p>
            <a:pPr lvl="1" algn="l"/>
            <a:endParaRPr lang="en-US" dirty="0" smtClean="0"/>
          </a:p>
          <a:p>
            <a:pPr marL="800100" lvl="1" indent="-342900" algn="l">
              <a:buFont typeface="Courier New" panose="02070309020205020404" pitchFamily="49" charset="0"/>
              <a:buChar char="o"/>
            </a:pPr>
            <a:endParaRPr lang="en-US" dirty="0" smtClean="0"/>
          </a:p>
          <a:p>
            <a:pPr marL="800100" lvl="1" indent="-342900" algn="l">
              <a:buFont typeface="Courier New" panose="02070309020205020404" pitchFamily="49" charset="0"/>
              <a:buChar char="o"/>
            </a:pPr>
            <a:endParaRPr lang="en-US" dirty="0" smtClean="0"/>
          </a:p>
          <a:p>
            <a:pPr marL="800100" lvl="1" indent="-342900" algn="l">
              <a:buFont typeface="Courier New" panose="02070309020205020404" pitchFamily="49" charset="0"/>
              <a:buChar char="o"/>
            </a:pPr>
            <a:endParaRPr lang="en-US" dirty="0" smtClean="0"/>
          </a:p>
          <a:p>
            <a:pPr algn="l"/>
            <a:endParaRPr lang="en-US" dirty="0"/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4873598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14867" y="809896"/>
            <a:ext cx="10854322" cy="5235046"/>
          </a:xfrm>
          <a:solidFill>
            <a:srgbClr val="FFFFFF">
              <a:alpha val="55000"/>
            </a:srgbClr>
          </a:solidFill>
          <a:effectLst>
            <a:glow>
              <a:schemeClr val="bg1">
                <a:alpha val="0"/>
              </a:schemeClr>
            </a:glow>
            <a:softEdge rad="76200"/>
          </a:effectLst>
        </p:spPr>
        <p:txBody>
          <a:bodyPr>
            <a:normAutofit lnSpcReduction="10000"/>
          </a:bodyPr>
          <a:lstStyle/>
          <a:p>
            <a:endParaRPr lang="en-US" sz="3500" b="1" u="sng" dirty="0" smtClean="0"/>
          </a:p>
          <a:p>
            <a:r>
              <a:rPr lang="en-US" sz="3500" b="1" u="sng" dirty="0" smtClean="0"/>
              <a:t>Data Analysis/Conclusions</a:t>
            </a:r>
            <a:endParaRPr lang="en-US" sz="3500" b="1" u="sng" dirty="0" smtClean="0"/>
          </a:p>
          <a:p>
            <a:pPr lvl="1" algn="l"/>
            <a:endParaRPr lang="en-US" sz="3000" b="1" dirty="0" smtClean="0"/>
          </a:p>
          <a:p>
            <a:pPr lvl="2" algn="l"/>
            <a:r>
              <a:rPr lang="en-US" sz="2000" b="1" dirty="0" smtClean="0"/>
              <a:t>1) </a:t>
            </a:r>
            <a:r>
              <a:rPr lang="en-US" sz="2000" dirty="0" smtClean="0"/>
              <a:t>Average AGI by Zip Code</a:t>
            </a:r>
          </a:p>
          <a:p>
            <a:pPr marL="1657350" lvl="3" indent="-285750" algn="l">
              <a:buFont typeface="Wingdings" panose="05000000000000000000" pitchFamily="2" charset="2"/>
              <a:buChar char="§"/>
            </a:pPr>
            <a:r>
              <a:rPr lang="en-US" sz="2000" dirty="0" smtClean="0"/>
              <a:t>We found more charging stations in the major metropolitan cities of the state: Silicon Valley, LA, New York, Austin, where most of the population live.</a:t>
            </a:r>
          </a:p>
          <a:p>
            <a:pPr lvl="3" algn="l"/>
            <a:endParaRPr lang="en-US" sz="2000" b="1" dirty="0" smtClean="0"/>
          </a:p>
          <a:p>
            <a:pPr algn="l"/>
            <a:r>
              <a:rPr lang="en-US" b="1" dirty="0" smtClean="0"/>
              <a:t>	</a:t>
            </a:r>
            <a:r>
              <a:rPr lang="en-US" sz="2000" b="1" dirty="0" smtClean="0"/>
              <a:t>2) </a:t>
            </a:r>
            <a:r>
              <a:rPr lang="en-US" sz="2000" dirty="0" smtClean="0"/>
              <a:t>State incentives:</a:t>
            </a:r>
          </a:p>
          <a:p>
            <a:pPr marL="1714500" lvl="3" indent="-342900" algn="l">
              <a:buFont typeface="Wingdings" panose="05000000000000000000" pitchFamily="2" charset="2"/>
              <a:buChar char="§"/>
            </a:pPr>
            <a:r>
              <a:rPr lang="en-US" sz="2000" dirty="0" smtClean="0"/>
              <a:t>the line of regression shows the correlation between number of stations and number of incentives. </a:t>
            </a:r>
          </a:p>
          <a:p>
            <a:pPr lvl="1" algn="l"/>
            <a:endParaRPr lang="en-US" dirty="0" smtClean="0"/>
          </a:p>
          <a:p>
            <a:pPr lvl="2" algn="l"/>
            <a:endParaRPr lang="en-US" dirty="0" smtClean="0"/>
          </a:p>
          <a:p>
            <a:pPr lvl="1" algn="l"/>
            <a:r>
              <a:rPr lang="en-US" b="1" dirty="0" smtClean="0"/>
              <a:t>	3) </a:t>
            </a:r>
            <a:r>
              <a:rPr lang="en-US" dirty="0" smtClean="0"/>
              <a:t>State Gas Tax and Fees:</a:t>
            </a:r>
          </a:p>
          <a:p>
            <a:pPr marL="1714500" lvl="3" indent="-342900" algn="l">
              <a:buFont typeface="Wingdings" panose="05000000000000000000" pitchFamily="2" charset="2"/>
              <a:buChar char="§"/>
            </a:pPr>
            <a:r>
              <a:rPr lang="en-US" sz="2000" dirty="0" smtClean="0"/>
              <a:t>shows the weakest correlation per the scatter plot</a:t>
            </a:r>
          </a:p>
          <a:p>
            <a:pPr algn="l"/>
            <a:endParaRPr lang="en-US" sz="3500" b="1" u="sng" dirty="0" smtClean="0"/>
          </a:p>
          <a:p>
            <a:endParaRPr lang="en-US" b="1" u="sng" dirty="0" smtClean="0"/>
          </a:p>
          <a:p>
            <a:pPr marL="800100" lvl="1" indent="-342900" algn="l">
              <a:buFont typeface="Courier New" panose="02070309020205020404" pitchFamily="49" charset="0"/>
              <a:buChar char="o"/>
            </a:pPr>
            <a:endParaRPr lang="en-US" dirty="0" smtClean="0"/>
          </a:p>
          <a:p>
            <a:pPr marL="800100" lvl="1" indent="-342900" algn="l">
              <a:buFont typeface="Courier New" panose="02070309020205020404" pitchFamily="49" charset="0"/>
              <a:buChar char="o"/>
            </a:pPr>
            <a:endParaRPr lang="en-US" dirty="0" smtClean="0"/>
          </a:p>
          <a:p>
            <a:pPr marL="800100" lvl="1" indent="-342900" algn="l">
              <a:buFont typeface="Courier New" panose="02070309020205020404" pitchFamily="49" charset="0"/>
              <a:buChar char="o"/>
            </a:pPr>
            <a:endParaRPr lang="en-US" dirty="0" smtClean="0"/>
          </a:p>
          <a:p>
            <a:pPr algn="l"/>
            <a:endParaRPr lang="en-US" dirty="0"/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888627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5638" y="639097"/>
            <a:ext cx="11552904" cy="5791200"/>
          </a:xfrm>
          <a:solidFill>
            <a:srgbClr val="FFFFFF">
              <a:alpha val="55000"/>
            </a:srgbClr>
          </a:solidFill>
          <a:effectLst>
            <a:glow>
              <a:schemeClr val="bg1">
                <a:alpha val="0"/>
              </a:schemeClr>
            </a:glow>
            <a:softEdge rad="76200"/>
          </a:effectLst>
        </p:spPr>
        <p:txBody>
          <a:bodyPr>
            <a:normAutofit/>
          </a:bodyPr>
          <a:lstStyle/>
          <a:p>
            <a:pPr lvl="1"/>
            <a:endParaRPr lang="en-US" sz="3000" b="1" dirty="0" smtClean="0"/>
          </a:p>
          <a:p>
            <a:pPr lvl="1"/>
            <a:r>
              <a:rPr lang="en-US" sz="4000" b="1" dirty="0" smtClean="0"/>
              <a:t>Considerations</a:t>
            </a:r>
            <a:endParaRPr lang="en-US" sz="4000" b="1" dirty="0" smtClean="0"/>
          </a:p>
          <a:p>
            <a:pPr lvl="2" algn="l"/>
            <a:endParaRPr lang="en-US" sz="3000" b="1" dirty="0" smtClean="0"/>
          </a:p>
          <a:p>
            <a:pPr lvl="2" algn="l"/>
            <a:endParaRPr lang="en-US" sz="3000" b="1" dirty="0"/>
          </a:p>
          <a:p>
            <a:pPr lvl="2" algn="l"/>
            <a:r>
              <a:rPr lang="en-US" sz="2000" dirty="0" smtClean="0"/>
              <a:t>The other factors we would consider that would have given us stronger correlation would be:</a:t>
            </a:r>
          </a:p>
          <a:p>
            <a:pPr lvl="2" algn="l"/>
            <a:endParaRPr lang="en-US" sz="2000" dirty="0" smtClean="0"/>
          </a:p>
          <a:p>
            <a:pPr lvl="2" algn="l"/>
            <a:r>
              <a:rPr lang="en-US" sz="2000" dirty="0" smtClean="0"/>
              <a:t>• Population density</a:t>
            </a:r>
          </a:p>
          <a:p>
            <a:pPr lvl="2" algn="l"/>
            <a:r>
              <a:rPr lang="en-US" sz="2000" dirty="0" smtClean="0"/>
              <a:t>• </a:t>
            </a:r>
            <a:r>
              <a:rPr lang="en-US" sz="2000" dirty="0" smtClean="0"/>
              <a:t>the </a:t>
            </a:r>
            <a:r>
              <a:rPr lang="en-US" sz="2000" dirty="0" smtClean="0"/>
              <a:t>number </a:t>
            </a:r>
            <a:r>
              <a:rPr lang="en-US" sz="2000" dirty="0" smtClean="0"/>
              <a:t>of charging </a:t>
            </a:r>
            <a:r>
              <a:rPr lang="en-US" sz="2000" dirty="0" smtClean="0"/>
              <a:t>stations </a:t>
            </a:r>
            <a:r>
              <a:rPr lang="en-US" sz="2000" dirty="0" smtClean="0"/>
              <a:t>over a period of time</a:t>
            </a:r>
            <a:endParaRPr lang="en-US" sz="2000" dirty="0" smtClean="0"/>
          </a:p>
          <a:p>
            <a:pPr lvl="2" algn="l"/>
            <a:r>
              <a:rPr lang="en-US" sz="2000" dirty="0" smtClean="0"/>
              <a:t>• Number of electric cars purchased over time</a:t>
            </a:r>
          </a:p>
          <a:p>
            <a:pPr lvl="2" algn="l"/>
            <a:r>
              <a:rPr lang="en-US" sz="2000" dirty="0" smtClean="0"/>
              <a:t>	</a:t>
            </a:r>
          </a:p>
          <a:p>
            <a:endParaRPr lang="en-US" b="1" u="sng" dirty="0" smtClean="0"/>
          </a:p>
          <a:p>
            <a:pPr marL="800100" lvl="1" indent="-342900" algn="l">
              <a:buFont typeface="Courier New" panose="02070309020205020404" pitchFamily="49" charset="0"/>
              <a:buChar char="o"/>
            </a:pPr>
            <a:endParaRPr lang="en-US" dirty="0" smtClean="0"/>
          </a:p>
          <a:p>
            <a:pPr marL="800100" lvl="1" indent="-342900" algn="l">
              <a:buFont typeface="Courier New" panose="02070309020205020404" pitchFamily="49" charset="0"/>
              <a:buChar char="o"/>
            </a:pPr>
            <a:endParaRPr lang="en-US" dirty="0" smtClean="0"/>
          </a:p>
          <a:p>
            <a:pPr marL="800100" lvl="1" indent="-342900" algn="l">
              <a:buFont typeface="Courier New" panose="02070309020205020404" pitchFamily="49" charset="0"/>
              <a:buChar char="o"/>
            </a:pPr>
            <a:endParaRPr lang="en-US" dirty="0" smtClean="0"/>
          </a:p>
          <a:p>
            <a:pPr algn="l"/>
            <a:endParaRPr lang="en-US" dirty="0"/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0665378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2922</TotalTime>
  <Words>178</Words>
  <Application>Microsoft Office PowerPoint</Application>
  <PresentationFormat>Widescreen</PresentationFormat>
  <Paragraphs>77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Arial</vt:lpstr>
      <vt:lpstr>Calibri</vt:lpstr>
      <vt:lpstr>Calibri Light</vt:lpstr>
      <vt:lpstr>Courier New</vt:lpstr>
      <vt:lpstr>Wingdings</vt:lpstr>
      <vt:lpstr>Office Theme</vt:lpstr>
      <vt:lpstr>   An Investigation into  Electric Charging Stations 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Electric Charging Stations</dc:title>
  <dc:creator>Esther Suh</dc:creator>
  <cp:lastModifiedBy>Esther Suh</cp:lastModifiedBy>
  <cp:revision>30</cp:revision>
  <dcterms:created xsi:type="dcterms:W3CDTF">2018-04-19T02:34:10Z</dcterms:created>
  <dcterms:modified xsi:type="dcterms:W3CDTF">2018-04-21T03:33:21Z</dcterms:modified>
</cp:coreProperties>
</file>